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0" r:id="rId26"/>
    <p:sldId id="281" r:id="rId27"/>
    <p:sldId id="279" r:id="rId28"/>
    <p:sldId id="282" r:id="rId29"/>
    <p:sldId id="287" r:id="rId30"/>
    <p:sldId id="283" r:id="rId31"/>
    <p:sldId id="285" r:id="rId32"/>
    <p:sldId id="286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936C"/>
    <a:srgbClr val="5C4D3D"/>
    <a:srgbClr val="DECDB2"/>
    <a:srgbClr val="8D6430"/>
    <a:srgbClr val="A6783D"/>
    <a:srgbClr val="685231"/>
    <a:srgbClr val="EEB067"/>
    <a:srgbClr val="E4B088"/>
    <a:srgbClr val="C28763"/>
    <a:srgbClr val="96A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9" autoAdjust="0"/>
    <p:restoredTop sz="94685" autoAdjust="0"/>
  </p:normalViewPr>
  <p:slideViewPr>
    <p:cSldViewPr snapToGrid="0">
      <p:cViewPr varScale="1">
        <p:scale>
          <a:sx n="99" d="100"/>
          <a:sy n="99" d="100"/>
        </p:scale>
        <p:origin x="948" y="78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DC4BD-D6ED-4326-A341-5D6958F27D21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0C486-5D09-431F-A743-583A2AC632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760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2289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9720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4283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35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655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8575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6326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149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1421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8001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405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4821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15052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3933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5933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4678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9280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4429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769733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80212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8060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8279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8581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0019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453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721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998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1371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494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9250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7550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80C486-5D09-431F-A743-583A2AC6326E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781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525D1-5D1B-DAD7-E89E-C54951BBB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EFC1FA-773C-3020-39EA-2A15BB4C2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61A6ED-8657-1E80-D07A-49DD44E31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E7568A-7DC1-807D-1D9A-A71823C49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92C7B7-B430-98E3-4A2F-5A2927DC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498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2EB130-A68E-36B3-5DD6-330C68B2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4D38F41-81C1-5C54-B1C7-D34793CB6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F5559D-569E-9D83-317A-0D19BDF95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155305-812D-A5E8-8D1F-69636CFEE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16764B-5DF3-9242-5507-3D68BB7C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6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94F48C2-95AE-15E0-9154-84C4A18CE6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4206E0-4036-BE01-87DD-18ACA6E33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49E538-7371-4DD2-16A2-A8087DCC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E39C5D-3897-8B19-8025-2634393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243B50-982F-0390-04E7-8B946BD54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904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B66C9-0A76-482E-82D5-AE9F129E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018030-CFAC-CC71-4860-DF07E1610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355C79-8759-83FD-5808-BEE95D92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C16429-1BFB-8C85-246A-AFBFCFEFD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19A267-5DD7-7F13-6CF1-D55E91081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403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DED68-3559-6389-1091-E650BE7E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DAA936-AA9C-B8E9-A27E-02712C114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015FD9-5AB3-F4E2-65C0-819A18A92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1C59E6-FF6E-8C0B-9600-6EFD73AF5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78C00E-F7D4-0D88-1869-449050D8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8728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20BCB-BC59-000A-3872-7AD55D6A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276297-A28D-F16B-8D98-AB95C16AC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735E39-287C-4832-484E-6AFDC798E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264EEB-D7C5-C1B2-9162-BECCE80A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D0653F1-0755-B662-8A4A-859EDFCA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2DDB03-1EBC-9E51-19E3-002FC70B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37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98B49-5FD4-EF98-6B55-0179D0FC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8CFBAC-FC70-D4E0-E370-7E311E0FA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A106C37-8397-495D-022E-331C8CD6E7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ED4C8D-AE40-2499-E21E-7BF078C26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F6C121-CCC1-3D90-BD74-9578260F9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966963-7689-7471-013C-3C656E09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34F6E8-A03D-FAF1-C493-E426DDA7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EE0987B-72F0-41A8-E079-994A15536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89615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DD6E-7F04-6DDF-00F0-27C0D342C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A393E7-0E8D-1E57-E2A6-DF3534A7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436B274-DFB5-C23B-EA46-7ABA3C0B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2F1496-5D99-773F-218A-5FC08B85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261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00FC260-1B81-8E06-FAC2-EFA008F2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D520CFD-FBA5-D669-9797-D1704A6F2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3555C3-79C9-8D8D-5E81-74D9B1BD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314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4D110-25B2-EBD7-B131-967C8774A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E27372-645B-7BAD-6EF8-C7EA10CA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921482C-A629-39EE-72D9-8D55E7AECC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ABB7FC-0DF0-5478-74B3-AA7A1599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FB3C04-7807-A772-30A5-1FAF60D52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AE8681-0E83-32AB-E2E2-89BDD6C2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3541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2A304-FF6F-C382-049B-57EE8BA6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5A7074C-A97E-5477-B534-0E013232DE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86A8DF-14D7-EDFB-BF74-8D34359F7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6E7D5F-EB3C-DA34-76D3-76AE181AE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9D3F57-23B5-B81A-5213-BFFBD58B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94626CE-AE34-EB92-41FB-DA778135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35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83FAC89-F8BF-B275-643B-D5E1E3BD5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D7CDF2-CF87-1D79-8D75-C8F9A70A2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9AAF10-AAEF-05E9-D169-26D06E45C3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8E55D-4EB7-4D85-8C69-F5C776F8E6DE}" type="datetimeFigureOut">
              <a:rPr lang="de-CH" smtClean="0"/>
              <a:t>15.06.2023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A3017B-7596-D012-3705-EA36866C1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097956-8DFB-6753-F787-16AE8FE35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AB10E-BCCC-4558-A5CB-CC5123E415E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244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1917" y="422476"/>
            <a:ext cx="5037531" cy="6013048"/>
          </a:xfrm>
        </p:spPr>
        <p:txBody>
          <a:bodyPr>
            <a:normAutofit/>
          </a:bodyPr>
          <a:lstStyle/>
          <a:p>
            <a:pPr algn="l"/>
            <a:r>
              <a:rPr lang="de-CH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Geschichte von Ermatingen in 30 Bildern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86F16A-1EB4-2859-DB6B-D61F11BC9E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88" y="876762"/>
            <a:ext cx="4897405" cy="5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1551" y="2736897"/>
            <a:ext cx="4126830" cy="1057419"/>
          </a:xfrm>
        </p:spPr>
        <p:txBody>
          <a:bodyPr/>
          <a:lstStyle/>
          <a:p>
            <a:pPr algn="l"/>
            <a:r>
              <a:rPr lang="de-CH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Rebbau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71773" y="6112287"/>
            <a:ext cx="1822057" cy="36551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 heute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5043168" y="3988839"/>
            <a:ext cx="66062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der Rebbau war neben der Fischerei das zweite «Standbein» der Ermatinger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die Reben brauchten aber die Wärme des Sees und wurden im Dorf angepflanzt, auch zwischen den Häusern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E838D9-8199-ED94-F746-5F912F7D7C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81" y="3700352"/>
            <a:ext cx="3707139" cy="297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5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967" y="120929"/>
            <a:ext cx="6947269" cy="1770221"/>
          </a:xfrm>
        </p:spPr>
        <p:txBody>
          <a:bodyPr>
            <a:normAutofit fontScale="90000"/>
          </a:bodyPr>
          <a:lstStyle/>
          <a:p>
            <a:pPr algn="l"/>
            <a:r>
              <a:rPr lang="de-CH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Landwirschaft für den Selbstbedarf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0392" y="3061613"/>
            <a:ext cx="2160870" cy="32928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 ins 19. Jhdt.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208011" y="2055683"/>
            <a:ext cx="11426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fast jedermann betrieb Landwirtschaft zur Selbstversorgung, inkl. kleiner Tierhaltung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auf der kleinen Zelg (beim Zelglihof) und der Grosszelg (bei Lanterswilen; Foto) wurde in der Dreifelderwirtschaft Getreide angebaut</a:t>
            </a:r>
            <a:endParaRPr lang="de-CH" sz="2000" b="1" i="0">
              <a:solidFill>
                <a:srgbClr val="FFFF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1DA761-C71D-B48F-18DA-857140CD4E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38" y="3786654"/>
            <a:ext cx="3535790" cy="28339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489A8E-35F9-C006-8038-25611BE0BF1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881" y="3777484"/>
            <a:ext cx="3551381" cy="284975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243BC38-DA38-4107-EA71-44E09D70FE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2226" y="3786654"/>
            <a:ext cx="3527548" cy="28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2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710" y="350223"/>
            <a:ext cx="7647507" cy="892132"/>
          </a:xfrm>
        </p:spPr>
        <p:txBody>
          <a:bodyPr>
            <a:normAutofit fontScale="90000"/>
          </a:bodyPr>
          <a:lstStyle/>
          <a:p>
            <a:pPr algn="l"/>
            <a:r>
              <a:rPr lang="de-CH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Konzil von Konstanz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3775" y="5418822"/>
            <a:ext cx="1368627" cy="3122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1414 - 18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283710" y="1458427"/>
            <a:ext cx="4905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einberufen zur Auflösung des Schismas und neuer Papstwahl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B35468-B969-EF45-891A-982A25FFCDE8}"/>
              </a:ext>
            </a:extLst>
          </p:cNvPr>
          <p:cNvSpPr txBox="1"/>
          <p:nvPr/>
        </p:nvSpPr>
        <p:spPr>
          <a:xfrm>
            <a:off x="927214" y="2386135"/>
            <a:ext cx="5096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Verbrennung der Frühreforma-toren Johannes Hus und Hieronimus von Prag</a:t>
            </a:r>
            <a:endParaRPr lang="de-CH" sz="2000" b="1" i="0">
              <a:solidFill>
                <a:srgbClr val="FFFF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FB2A51-5445-B6E8-7D65-A5853607F414}"/>
              </a:ext>
            </a:extLst>
          </p:cNvPr>
          <p:cNvSpPr txBox="1"/>
          <p:nvPr/>
        </p:nvSpPr>
        <p:spPr>
          <a:xfrm>
            <a:off x="1443252" y="3657830"/>
            <a:ext cx="490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Ursprung der Groppenfasnacht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C0AA99-B95F-189C-3F2D-1F55F86170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917" y="4182904"/>
            <a:ext cx="3038828" cy="24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34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710" y="811457"/>
            <a:ext cx="11459111" cy="892132"/>
          </a:xfrm>
        </p:spPr>
        <p:txBody>
          <a:bodyPr>
            <a:noAutofit/>
          </a:bodyPr>
          <a:lstStyle/>
          <a:p>
            <a:pPr algn="l"/>
            <a:r>
              <a:rPr lang="de-CH" sz="54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Eidgenossen erobern den Thurgau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20412" y="4926752"/>
            <a:ext cx="906613" cy="338268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1460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6782300" y="1270147"/>
            <a:ext cx="4960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der Thurgau wird Untertanengebiet der acht Alten Orte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B35468-B969-EF45-891A-982A25FFCDE8}"/>
              </a:ext>
            </a:extLst>
          </p:cNvPr>
          <p:cNvSpPr txBox="1"/>
          <p:nvPr/>
        </p:nvSpPr>
        <p:spPr>
          <a:xfrm>
            <a:off x="7684669" y="2252476"/>
            <a:ext cx="405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der Landvogt in Frauenfeld verfügt über die hohe Gerichtsbarkeit</a:t>
            </a:r>
            <a:endParaRPr lang="de-CH" sz="2000" b="1" i="0">
              <a:solidFill>
                <a:srgbClr val="FFFF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FB2A51-5445-B6E8-7D65-A5853607F414}"/>
              </a:ext>
            </a:extLst>
          </p:cNvPr>
          <p:cNvSpPr txBox="1"/>
          <p:nvPr/>
        </p:nvSpPr>
        <p:spPr>
          <a:xfrm>
            <a:off x="187694" y="3521865"/>
            <a:ext cx="3453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alle zwei Jahre Huldigung des neuen Landvogts: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22DC6C2-86FE-7C8B-16D2-CC9E3A1035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85" y="4319564"/>
            <a:ext cx="2979254" cy="239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90" y="508755"/>
            <a:ext cx="11459111" cy="892132"/>
          </a:xfrm>
        </p:spPr>
        <p:txBody>
          <a:bodyPr>
            <a:normAutofit fontScale="90000"/>
          </a:bodyPr>
          <a:lstStyle/>
          <a:p>
            <a:pPr algn="r"/>
            <a:r>
              <a:rPr lang="de-CH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Schlacht bei Schwaderloh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90" y="1146075"/>
            <a:ext cx="777355" cy="34548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1499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365760" y="5874045"/>
            <a:ext cx="644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auf dem Rückzug nach Konstanz fallen ihnen die Eidgenossen von Schwaderloh her in die Flanke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B35468-B969-EF45-891A-982A25FFCDE8}"/>
              </a:ext>
            </a:extLst>
          </p:cNvPr>
          <p:cNvSpPr txBox="1"/>
          <p:nvPr/>
        </p:nvSpPr>
        <p:spPr>
          <a:xfrm>
            <a:off x="6228346" y="1443079"/>
            <a:ext cx="5729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Überfall und Plünderung von Ermatingen durch die schwäbischen Landsknechte;</a:t>
            </a:r>
          </a:p>
          <a:p>
            <a:pPr algn="r"/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das Oberdorf geht in Flammen auf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7504B8-45D1-9E2A-ED0C-59283849B2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543" y="2984249"/>
            <a:ext cx="4488697" cy="359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49" y="323704"/>
            <a:ext cx="10738698" cy="1585756"/>
          </a:xfrm>
        </p:spPr>
        <p:txBody>
          <a:bodyPr>
            <a:noAutofit/>
          </a:bodyPr>
          <a:lstStyle/>
          <a:p>
            <a:pPr algn="l"/>
            <a:r>
              <a:rPr lang="de-CH" sz="46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Reformation und Gegen-</a:t>
            </a:r>
            <a:br>
              <a:rPr lang="de-CH" sz="46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46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5236" y="6213672"/>
            <a:ext cx="1443786" cy="32062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seit 1527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DB35468-B969-EF45-891A-982A25FFCDE8}"/>
              </a:ext>
            </a:extLst>
          </p:cNvPr>
          <p:cNvSpPr txBox="1"/>
          <p:nvPr/>
        </p:nvSpPr>
        <p:spPr>
          <a:xfrm>
            <a:off x="3936735" y="4109775"/>
            <a:ext cx="7503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Reformation im Thurgau unter dem Einfluss von Huldrich Zwingli in Zürich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ab 1527 Einführung des reformierten Glaubens in Ermatingen durch den wortgewaltigen Alexius Bertschi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dann Gegenreformation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FFF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seither paritätische (aber nicht immer friedliche...) gemeinsame Nutzung der Kirche, bis heute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8590E5-3D07-36A2-E4BC-5AEF481A6D5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46" y="3657601"/>
            <a:ext cx="3389133" cy="271638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16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7798" y="4824667"/>
            <a:ext cx="3050988" cy="1057419"/>
          </a:xfrm>
        </p:spPr>
        <p:txBody>
          <a:bodyPr/>
          <a:lstStyle/>
          <a:p>
            <a:pPr algn="r"/>
            <a:r>
              <a:rPr lang="de-CH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Schule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7137" y="6155682"/>
            <a:ext cx="2311649" cy="31927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1684 bis heute...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167744" y="5608491"/>
            <a:ext cx="9595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1664 wurde eine reformierte Schule</a:t>
            </a:r>
          </a:p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eröffnet, 1764 eine katholische</a:t>
            </a:r>
          </a:p>
          <a:p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1872 musste sie der Regierungsrat dann «zwangsverheiraten»</a:t>
            </a:r>
            <a:endParaRPr lang="de-CH" sz="2000" b="1" i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AE78E17-EFCB-387C-110E-119933CD43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18" y="1003756"/>
            <a:ext cx="2733873" cy="21911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B483F39-4C00-7BB4-73F8-5B4A284D9D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184" y="1003756"/>
            <a:ext cx="2854098" cy="22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6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8107" y="5667722"/>
            <a:ext cx="5776480" cy="1072193"/>
          </a:xfrm>
        </p:spPr>
        <p:txBody>
          <a:bodyPr>
            <a:normAutofit fontScale="90000"/>
          </a:bodyPr>
          <a:lstStyle/>
          <a:p>
            <a:br>
              <a:rPr lang="de-CH" sz="67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9F5EA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67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9F5EA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Marktrecht  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1388" y="374653"/>
            <a:ext cx="1321154" cy="31927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seit 1606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211333" y="293815"/>
            <a:ext cx="5422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9F5EA"/>
                </a:highlight>
                <a:latin typeface="Open Sans" panose="020B0606030504020204" pitchFamily="34" charset="0"/>
              </a:rPr>
              <a:t>1606 bekam Ermatingen das Marktrecht.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211333" y="1190278"/>
            <a:ext cx="34560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>
                <a:solidFill>
                  <a:schemeClr val="accent6">
                    <a:lumMod val="75000"/>
                  </a:schemeClr>
                </a:solidFill>
                <a:highlight>
                  <a:srgbClr val="F9F5EA"/>
                </a:highlight>
                <a:latin typeface="Open Sans" panose="020B0606030504020204" pitchFamily="34" charset="0"/>
              </a:rPr>
              <a:t>Das bedeutete zum einen Gewerbefreiheit;</a:t>
            </a:r>
          </a:p>
          <a:p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F9F5EA"/>
                </a:highlight>
                <a:latin typeface="Open Sans" panose="020B0606030504020204" pitchFamily="34" charset="0"/>
              </a:rPr>
              <a:t>die vielen Schuhmacher schlossen sich zu einer Zunft zusammen.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FB2BE2-EA5F-7FC6-1514-B4CEF8D93F94}"/>
              </a:ext>
            </a:extLst>
          </p:cNvPr>
          <p:cNvSpPr txBox="1"/>
          <p:nvPr/>
        </p:nvSpPr>
        <p:spPr>
          <a:xfrm>
            <a:off x="8898194" y="1344167"/>
            <a:ext cx="3082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>
                <a:solidFill>
                  <a:schemeClr val="accent6">
                    <a:lumMod val="75000"/>
                  </a:schemeClr>
                </a:solidFill>
                <a:highlight>
                  <a:srgbClr val="F9F5EA"/>
                </a:highlight>
                <a:latin typeface="Open Sans" panose="020B0606030504020204" pitchFamily="34" charset="0"/>
              </a:rPr>
              <a:t>Zum andern wurde einmal pro Woche rund ums Rathaus Markt gehalten.</a:t>
            </a:r>
            <a:endParaRPr lang="de-CH" sz="2000" b="1" i="0">
              <a:solidFill>
                <a:schemeClr val="accent6">
                  <a:lumMod val="75000"/>
                </a:schemeClr>
              </a:solidFill>
              <a:effectLst/>
              <a:highlight>
                <a:srgbClr val="F9F5EA"/>
              </a:highlight>
              <a:latin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C7DF00-D425-11E8-0548-A4C2D2CBA1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76" y="4347518"/>
            <a:ext cx="2916455" cy="233807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86A5741-AC95-F6B2-5761-0F095E215B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087" y="4373303"/>
            <a:ext cx="2916455" cy="233972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5459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26" y="198850"/>
            <a:ext cx="4917792" cy="1057419"/>
          </a:xfrm>
        </p:spPr>
        <p:txBody>
          <a:bodyPr>
            <a:normAutofit/>
          </a:bodyPr>
          <a:lstStyle/>
          <a:p>
            <a:pPr algn="l"/>
            <a:r>
              <a:rPr lang="de-CH" sz="67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Schifffahrt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083" y="3864277"/>
            <a:ext cx="2300862" cy="331711"/>
          </a:xfrm>
          <a:solidFill>
            <a:schemeClr val="bg1">
              <a:lumMod val="95000"/>
              <a:alpha val="44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1606: erste Stedi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3402100" y="5224380"/>
            <a:ext cx="5188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bedeutende Rolle der Schifffahrt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zuerst Gütertransporte auf Lädinen,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später auch Passagiertransporte auf Dampfschiffen</a:t>
            </a:r>
            <a:endParaRPr lang="de-CH" sz="2000" b="1" i="0">
              <a:solidFill>
                <a:srgbClr val="F9F5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603CDB-4054-6853-CBD8-507B066E48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65" y="1356528"/>
            <a:ext cx="3997952" cy="2260622"/>
          </a:xfrm>
          <a:prstGeom prst="rect">
            <a:avLst/>
          </a:prstGeom>
          <a:ln w="41275">
            <a:solidFill>
              <a:schemeClr val="bg1">
                <a:lumMod val="50000"/>
              </a:schemeClr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FC92D35-5D1C-A9AE-F323-89BAE6BC65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83" y="4381957"/>
            <a:ext cx="2811001" cy="225248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C9244C4-9783-979E-51B6-B8DF9E95B6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918" y="4381435"/>
            <a:ext cx="2811000" cy="225301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9298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208" y="180983"/>
            <a:ext cx="11734630" cy="1057419"/>
          </a:xfrm>
        </p:spPr>
        <p:txBody>
          <a:bodyPr>
            <a:normAutofit/>
          </a:bodyPr>
          <a:lstStyle/>
          <a:p>
            <a:r>
              <a:rPr lang="de-CH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CH" sz="6700" b="1">
                <a:solidFill>
                  <a:srgbClr val="5AB53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Oh Thurgau, du Heimat!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7008" y="1359493"/>
            <a:ext cx="837984" cy="331711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1798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183269" y="1814488"/>
            <a:ext cx="3840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9F5EA"/>
                </a:solidFill>
                <a:effectLst/>
                <a:latin typeface="Open Sans" panose="020B0606030504020204" pitchFamily="34" charset="0"/>
              </a:rPr>
              <a:t>Unabhängigkeit des TGs </a:t>
            </a:r>
            <a:br>
              <a:rPr lang="de-CH" sz="2000" b="1" i="0">
                <a:solidFill>
                  <a:srgbClr val="F9F5EA"/>
                </a:solidFill>
                <a:effectLst/>
                <a:latin typeface="Open Sans" panose="020B0606030504020204" pitchFamily="34" charset="0"/>
              </a:rPr>
            </a:br>
            <a:r>
              <a:rPr lang="de-CH" sz="2000" b="1" i="0">
                <a:solidFill>
                  <a:srgbClr val="F9F5EA"/>
                </a:solidFill>
                <a:effectLst/>
                <a:latin typeface="Open Sans" panose="020B0606030504020204" pitchFamily="34" charset="0"/>
              </a:rPr>
              <a:t>(von den Eidgenossen!)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000" b="1" i="0">
              <a:solidFill>
                <a:srgbClr val="F9F5EA"/>
              </a:solidFill>
              <a:effectLst/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Helvetische Republik</a:t>
            </a:r>
            <a:br>
              <a:rPr lang="de-CH" sz="2000" b="1" i="0">
                <a:solidFill>
                  <a:srgbClr val="F9F5EA"/>
                </a:solidFill>
                <a:effectLst/>
                <a:latin typeface="Open Sans" panose="020B0606030504020204" pitchFamily="34" charset="0"/>
              </a:rPr>
            </a:br>
            <a:endParaRPr lang="de-CH" sz="2000" b="1" i="0">
              <a:solidFill>
                <a:srgbClr val="F9F5EA"/>
              </a:solidFill>
              <a:effectLst/>
              <a:latin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Einmarsch der Franzosen: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E8A895-0065-CC86-4127-E94651C5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745" y="1883544"/>
            <a:ext cx="3731141" cy="46808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FCAEC4-3DC8-3F82-D925-66A0D690DC87}"/>
              </a:ext>
            </a:extLst>
          </p:cNvPr>
          <p:cNvSpPr txBox="1"/>
          <p:nvPr/>
        </p:nvSpPr>
        <p:spPr>
          <a:xfrm>
            <a:off x="8402031" y="1821644"/>
            <a:ext cx="3254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Munizipalgemeinde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Abschaffung von Privilegien und </a:t>
            </a:r>
            <a:b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</a:b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Binnenzöllen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latin typeface="Open Sans" panose="020B0606030504020204" pitchFamily="34" charset="0"/>
              </a:rPr>
              <a:t>Einführung des Dezimalsystems:</a:t>
            </a:r>
            <a:endParaRPr lang="de-CH" sz="2000" b="1" i="0">
              <a:solidFill>
                <a:srgbClr val="F9F5EA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B764E4-2D40-12A1-E4BD-7568AE663A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35" y="3986703"/>
            <a:ext cx="3219146" cy="257772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62474CF-3B5F-4F3D-A2DF-83C677490F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315" y="4039554"/>
            <a:ext cx="3153879" cy="252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3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393" y="93317"/>
            <a:ext cx="12218707" cy="1057419"/>
          </a:xfrm>
        </p:spPr>
        <p:txBody>
          <a:bodyPr/>
          <a:lstStyle/>
          <a:p>
            <a:pPr algn="l"/>
            <a:r>
              <a:rPr lang="de-CH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Vulkane im Hegau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6748" y="6233633"/>
            <a:ext cx="3598857" cy="304819"/>
          </a:xfrm>
          <a:solidFill>
            <a:schemeClr val="bg1">
              <a:lumMod val="95000"/>
              <a:alpha val="88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vor 14 – 8 Millionen Jahren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90BB68-3A79-6A67-570E-3DC3DF7852DB}"/>
              </a:ext>
            </a:extLst>
          </p:cNvPr>
          <p:cNvSpPr txBox="1"/>
          <p:nvPr/>
        </p:nvSpPr>
        <p:spPr>
          <a:xfrm>
            <a:off x="5969853" y="2981671"/>
            <a:ext cx="602575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älteste sichtbare Zeitzeugen in Ermatingen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1000 Mal älter als die Pfahlbauer</a:t>
            </a:r>
          </a:p>
          <a:p>
            <a:pPr algn="r"/>
            <a:endParaRPr lang="de-CH" sz="2400" b="1">
              <a:solidFill>
                <a:schemeClr val="bg2"/>
              </a:solidFill>
            </a:endParaRPr>
          </a:p>
          <a:p>
            <a:pPr algn="r"/>
            <a:r>
              <a:rPr lang="de-CH" sz="2000" b="1" i="1">
                <a:solidFill>
                  <a:schemeClr val="bg2"/>
                </a:solidFill>
              </a:rPr>
              <a:t>von links:</a:t>
            </a:r>
          </a:p>
          <a:p>
            <a:pPr algn="r"/>
            <a:r>
              <a:rPr lang="de-CH" sz="20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Hohentwiel</a:t>
            </a:r>
          </a:p>
          <a:p>
            <a:pPr algn="r"/>
            <a:r>
              <a:rPr lang="de-CH" sz="20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Hohenstoffel</a:t>
            </a:r>
          </a:p>
          <a:p>
            <a:pPr algn="r"/>
            <a:r>
              <a:rPr lang="de-CH" sz="20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Hohenkrähen</a:t>
            </a:r>
          </a:p>
          <a:p>
            <a:pPr algn="r"/>
            <a:r>
              <a:rPr lang="de-CH" sz="2000" b="1" i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Hohenhewen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CF2229-CD06-6C85-29B8-B3829EFE85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22" y="2981671"/>
            <a:ext cx="4664365" cy="374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58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4141" y="845540"/>
            <a:ext cx="9716467" cy="1057419"/>
          </a:xfrm>
          <a:solidFill>
            <a:schemeClr val="bg1">
              <a:lumMod val="95000"/>
              <a:alpha val="41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Hochwasser,</a:t>
            </a:r>
            <a:r>
              <a:rPr lang="de-CH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e-CH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Hungersnot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5127473" y="2442515"/>
            <a:ext cx="3719957" cy="16312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das «Jahr ohne Sommer»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höchstes Hochwasser</a:t>
            </a:r>
            <a:b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</a:b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am Bodensee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Ernten verfaulen;</a:t>
            </a:r>
            <a:b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</a:b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grosse Hungersnot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D0ABCD3-8654-3F03-5854-0A52BEB3CC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69" y="162718"/>
            <a:ext cx="2055628" cy="65557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0982E97-09C6-7785-B4BB-99881BD0A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4142" y="4179173"/>
            <a:ext cx="9716466" cy="251610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1C7372-5EB8-E40A-01A5-F961F1F8A0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9214" y="2007355"/>
            <a:ext cx="2972865" cy="206637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DD0CADB-2476-0366-D655-8F7154A047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142" y="162718"/>
            <a:ext cx="9716466" cy="5784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4707F5-03FC-DBE0-AB23-0435722A3E1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141" y="1960986"/>
            <a:ext cx="2641549" cy="2112745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56781" y="6176430"/>
            <a:ext cx="1397560" cy="331711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1816 / 17</a:t>
            </a:r>
          </a:p>
        </p:txBody>
      </p:sp>
    </p:spTree>
    <p:extLst>
      <p:ext uri="{BB962C8B-B14F-4D97-AF65-F5344CB8AC3E}">
        <p14:creationId xmlns:p14="http://schemas.microsoft.com/office/powerpoint/2010/main" val="2227781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9183" y="63926"/>
            <a:ext cx="5286620" cy="1057419"/>
          </a:xfrm>
        </p:spPr>
        <p:txBody>
          <a:bodyPr>
            <a:noAutofit/>
          </a:bodyPr>
          <a:lstStyle/>
          <a:p>
            <a:pPr algn="r"/>
            <a:r>
              <a:rPr lang="de-CH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Strassenbau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4042" y="3573559"/>
            <a:ext cx="1205508" cy="324673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Autofit/>
          </a:bodyPr>
          <a:lstStyle/>
          <a:p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 1820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138820" y="278272"/>
            <a:ext cx="4770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früher möglichst alle Transporte auf dem Wasser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frühere Durchgangsstrasse</a:t>
            </a:r>
            <a:b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bei der Poststrasse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Ausbau des Strassennetzes</a:t>
            </a:r>
            <a:b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ab 1820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97D7C23-1CA9-6A3A-B93D-98EF51E76858}"/>
              </a:ext>
            </a:extLst>
          </p:cNvPr>
          <p:cNvSpPr txBox="1"/>
          <p:nvPr/>
        </p:nvSpPr>
        <p:spPr>
          <a:xfrm rot="1500000">
            <a:off x="5093655" y="4504737"/>
            <a:ext cx="4928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1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</a:rPr>
              <a:t>die «neue Landstrasse» von 1820</a:t>
            </a:r>
            <a:endParaRPr lang="de-CH" sz="2000" b="1" i="1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03B563-3562-11FE-B0D6-B93146ECD753}"/>
              </a:ext>
            </a:extLst>
          </p:cNvPr>
          <p:cNvSpPr txBox="1"/>
          <p:nvPr/>
        </p:nvSpPr>
        <p:spPr>
          <a:xfrm>
            <a:off x="9773107" y="6519446"/>
            <a:ext cx="2418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i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Sulzbergkarte von 1835</a:t>
            </a:r>
            <a:endParaRPr lang="de-CH" sz="1600" i="1">
              <a:solidFill>
                <a:srgbClr val="FF0000"/>
              </a:solidFill>
              <a:latin typeface="Open Sans" panose="020B0606030504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6A0A60-AC45-4C31-190F-A61BDAEC17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501" y="1121344"/>
            <a:ext cx="2712720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5141" y="459454"/>
            <a:ext cx="6302514" cy="1057419"/>
          </a:xfrm>
        </p:spPr>
        <p:txBody>
          <a:bodyPr>
            <a:noAutofit/>
          </a:bodyPr>
          <a:lstStyle/>
          <a:p>
            <a:pPr algn="r"/>
            <a:r>
              <a:rPr lang="de-CH" b="1">
                <a:solidFill>
                  <a:srgbClr val="C287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Louis Napoleon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35331" y="3237788"/>
            <a:ext cx="1428742" cy="324673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1823 - 1836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4426265" y="1516873"/>
            <a:ext cx="7561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pen Sans" panose="020B0606030504020204" pitchFamily="34" charset="0"/>
              </a:rPr>
              <a:t>seit 1823 mit seiner Mutter Hortense auf Arenenberg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«Stammbeiz» im Adler Ermatingen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Gründung des Thurgauer Schützenverbandes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</a:rPr>
              <a:t>Initiator des historischen Napoleonturms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5B88588-F695-5F7C-C06A-86D14F65B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505" y="3792354"/>
            <a:ext cx="2734568" cy="2864338"/>
          </a:xfrm>
          <a:prstGeom prst="rect">
            <a:avLst/>
          </a:prstGeom>
          <a:ln w="25400">
            <a:solidFill>
              <a:srgbClr val="E4B088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09EB61-B45F-C2D7-E235-095DDF6480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50" y="4581469"/>
            <a:ext cx="3067271" cy="2052055"/>
          </a:xfrm>
          <a:prstGeom prst="rect">
            <a:avLst/>
          </a:prstGeom>
          <a:ln w="25400">
            <a:solidFill>
              <a:srgbClr val="E4B088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6EC930C-4B54-A822-60C2-78E27701221D}"/>
              </a:ext>
            </a:extLst>
          </p:cNvPr>
          <p:cNvSpPr txBox="1"/>
          <p:nvPr/>
        </p:nvSpPr>
        <p:spPr>
          <a:xfrm>
            <a:off x="134756" y="3792354"/>
            <a:ext cx="10376032" cy="677108"/>
          </a:xfrm>
          <a:prstGeom prst="rect">
            <a:avLst/>
          </a:prstGeom>
          <a:noFill/>
          <a:effectLst>
            <a:glow>
              <a:schemeClr val="accent1">
                <a:alpha val="60000"/>
              </a:schemeClr>
            </a:glow>
            <a:outerShdw blurRad="50800" dist="50800" dir="5400000" sx="1000" sy="1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de-CH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 </a:t>
            </a:r>
            <a:r>
              <a:rPr lang="de-CH" b="1" i="0">
                <a:solidFill>
                  <a:srgbClr val="C28763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Der spätere französische Kaiser Napoleon III.</a:t>
            </a:r>
          </a:p>
          <a:p>
            <a:r>
              <a:rPr lang="de-CH" b="1">
                <a:solidFill>
                  <a:srgbClr val="C28763"/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 </a:t>
            </a:r>
            <a:r>
              <a:rPr lang="de-CH" b="1" i="0">
                <a:solidFill>
                  <a:srgbClr val="C28763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war Thurgauer Bürger und sprach Thurgauer Dialekt</a:t>
            </a:r>
            <a:r>
              <a:rPr lang="de-CH" sz="2000" b="1" i="0">
                <a:solidFill>
                  <a:srgbClr val="C28763"/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  </a:t>
            </a:r>
            <a:endParaRPr lang="de-CH" sz="2000" b="1">
              <a:solidFill>
                <a:srgbClr val="C28763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E8C988D-9E2E-D317-5986-89D7E176C7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606" y="4581469"/>
            <a:ext cx="2842439" cy="2052055"/>
          </a:xfrm>
          <a:prstGeom prst="rect">
            <a:avLst/>
          </a:prstGeom>
          <a:ln w="25400">
            <a:solidFill>
              <a:srgbClr val="E4B088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2BDCCE3-D3AD-5B8A-299C-301C4AEF77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230" y="4572314"/>
            <a:ext cx="2603643" cy="2084378"/>
          </a:xfrm>
          <a:prstGeom prst="rect">
            <a:avLst/>
          </a:prstGeom>
          <a:ln>
            <a:solidFill>
              <a:srgbClr val="E4B088"/>
            </a:solidFill>
          </a:ln>
        </p:spPr>
      </p:pic>
    </p:spTree>
    <p:extLst>
      <p:ext uri="{BB962C8B-B14F-4D97-AF65-F5344CB8AC3E}">
        <p14:creationId xmlns:p14="http://schemas.microsoft.com/office/powerpoint/2010/main" val="3278337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" y="345540"/>
            <a:ext cx="11521440" cy="1057419"/>
          </a:xfrm>
          <a:solidFill>
            <a:schemeClr val="bg1">
              <a:lumMod val="85000"/>
              <a:alpha val="76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Handwerk und Berufe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7960" y="6245333"/>
            <a:ext cx="887265" cy="324673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1846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284770" y="1937494"/>
            <a:ext cx="37329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 Ärzte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6 Bäcker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Buchbinder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Büchsenschmiede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3 Drechsler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7 Ellenwarenhändler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Färber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17 Fischer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Flaschner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5 Gerber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4 Glaser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 Gipser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 Gärtner</a:t>
            </a:r>
          </a:p>
          <a:p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 Gold- und Silberschmiede</a:t>
            </a:r>
          </a:p>
          <a:p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3 Holzhändler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4305536" y="1913610"/>
            <a:ext cx="39633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Kaminfeger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7 Kübler</a:t>
            </a:r>
            <a:endParaRPr lang="de-CH" sz="2000" b="1" i="0">
              <a:solidFill>
                <a:schemeClr val="accent4">
                  <a:lumMod val="75000"/>
                </a:schemeClr>
              </a:solidFill>
              <a:effectLst/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12 Küfer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3 Kupferschmiede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Kürschner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Maler</a:t>
            </a: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Messingwarenhändler</a:t>
            </a: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 Mühlenmacher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11 Maurer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6 Metzger</a:t>
            </a: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5 Müller</a:t>
            </a: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Nagelschmiede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3 Ölmüller</a:t>
            </a:r>
          </a:p>
          <a:p>
            <a:pPr algn="ct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Rechtsgelehrte</a:t>
            </a:r>
          </a:p>
          <a:p>
            <a:pPr algn="ct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19 Schiffsleute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1D38FB-EA03-4FA5-0682-5B887FDE22A2}"/>
              </a:ext>
            </a:extLst>
          </p:cNvPr>
          <p:cNvSpPr txBox="1"/>
          <p:nvPr/>
        </p:nvSpPr>
        <p:spPr>
          <a:xfrm>
            <a:off x="7986551" y="1949727"/>
            <a:ext cx="396332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 Schiffmacher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4 Schlosser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10 Spezereihändler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7 Strumpfweber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Sattler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1 Steinmetz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22 Schuster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8 Schneider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1 Tuchhändler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Uhrmacher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 Wagner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7 Weber</a:t>
            </a:r>
          </a:p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24 Würthsleute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2 Zainenmacher</a:t>
            </a:r>
          </a:p>
          <a:p>
            <a:pPr algn="r"/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5 Zimmerleute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B2C8AE-2FE0-C1F2-F65A-1A30E79B60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463" y="4812632"/>
            <a:ext cx="2192103" cy="17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0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877" y="1089297"/>
            <a:ext cx="4320226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rgbClr val="4627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Eisenbahn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1365" y="4729627"/>
            <a:ext cx="763454" cy="324673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1875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1885934" y="5173109"/>
            <a:ext cx="7561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rgbClr val="46273B"/>
                </a:solidFill>
                <a:effectLst/>
                <a:latin typeface="Open Sans" panose="020B0606030504020204" pitchFamily="34" charset="0"/>
              </a:rPr>
              <a:t>Eröffnung der Seelinie 1875</a:t>
            </a:r>
          </a:p>
          <a:p>
            <a:r>
              <a:rPr lang="de-CH" sz="2000" b="1">
                <a:solidFill>
                  <a:srgbClr val="46273B"/>
                </a:solidFill>
                <a:latin typeface="Open Sans" panose="020B0606030504020204" pitchFamily="34" charset="0"/>
              </a:rPr>
              <a:t>Begünstigung der industriellen Entwicklung</a:t>
            </a:r>
          </a:p>
          <a:p>
            <a:r>
              <a:rPr lang="de-CH" sz="2000" b="1">
                <a:solidFill>
                  <a:srgbClr val="46273B"/>
                </a:solidFill>
                <a:latin typeface="Open Sans" panose="020B0606030504020204" pitchFamily="34" charset="0"/>
              </a:rPr>
              <a:t>Niedergang der Lastschifffahrt auf dem See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CAAFF1-4D59-B02C-B94F-11CF27A2C1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147" y="1089297"/>
            <a:ext cx="2067774" cy="14615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EA67B7F-65B1-CC9D-4A52-64B201C7B8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045" y="2779115"/>
            <a:ext cx="2067979" cy="165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56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57985" y="124975"/>
            <a:ext cx="2214047" cy="324673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anfangs 20. Jhdt.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563760" y="6180988"/>
            <a:ext cx="439053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accent5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Trink- und Löschwasser seit 1897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C9AB784-7C00-D43C-AC81-DB87556F0199}"/>
              </a:ext>
            </a:extLst>
          </p:cNvPr>
          <p:cNvSpPr txBox="1"/>
          <p:nvPr/>
        </p:nvSpPr>
        <p:spPr>
          <a:xfrm>
            <a:off x="7409092" y="6180988"/>
            <a:ext cx="4242946" cy="400110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CH" sz="2000" b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</a:rPr>
              <a:t>Elektrizität </a:t>
            </a:r>
            <a:r>
              <a:rPr lang="de-CH" sz="2000" b="1" i="0">
                <a:solidFill>
                  <a:schemeClr val="accent4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seit 1907</a:t>
            </a:r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BD4B5F6-EF7F-A45F-C69C-6907834074FB}"/>
              </a:ext>
            </a:extLst>
          </p:cNvPr>
          <p:cNvSpPr txBox="1">
            <a:spLocks/>
          </p:cNvSpPr>
          <p:nvPr/>
        </p:nvSpPr>
        <p:spPr>
          <a:xfrm>
            <a:off x="427352" y="1422003"/>
            <a:ext cx="6508090" cy="83232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54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Wasserversorgung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9D35834B-EAFA-CAD9-169E-A2354F9E7878}"/>
              </a:ext>
            </a:extLst>
          </p:cNvPr>
          <p:cNvSpPr txBox="1">
            <a:spLocks/>
          </p:cNvSpPr>
          <p:nvPr/>
        </p:nvSpPr>
        <p:spPr>
          <a:xfrm>
            <a:off x="6197771" y="2557823"/>
            <a:ext cx="5454267" cy="832325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CH" sz="5400"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Elektrifizierung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9B911D-18B5-7ABF-1EF4-A5503DE604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60" y="3534351"/>
            <a:ext cx="3117637" cy="24929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BC3E43-2B70-89A1-952C-A40062217B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990" y="3627536"/>
            <a:ext cx="2893048" cy="231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56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36" y="219825"/>
            <a:ext cx="11598538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Weltkrieg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0331" y="6313502"/>
            <a:ext cx="1184143" cy="324673"/>
          </a:xfrm>
          <a:solidFill>
            <a:schemeClr val="bg1">
              <a:lumMod val="95000"/>
              <a:alpha val="82000"/>
            </a:schemeClr>
          </a:solidFill>
          <a:effectLst/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1914 - 18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231006" y="4997437"/>
            <a:ext cx="5578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Aktivdienst, Wirtschaftskrise,</a:t>
            </a:r>
          </a:p>
          <a:p>
            <a:pPr algn="l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Lebensmittelrationierung</a:t>
            </a:r>
          </a:p>
          <a:p>
            <a:pPr algn="l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führen zu grosser Unzufriedenheit:</a:t>
            </a:r>
          </a:p>
          <a:p>
            <a:pPr algn="l"/>
            <a:endParaRPr lang="de-CH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«allgemeiner Landesstreik»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211756" y="1893620"/>
            <a:ext cx="518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General Ulrich Wille</a:t>
            </a:r>
          </a:p>
          <a:p>
            <a:r>
              <a:rPr lang="de-CH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Schweiz militärisch nicht betroffen</a:t>
            </a:r>
            <a:endParaRPr lang="de-CH" sz="2000" b="1" i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1D38FB-EA03-4FA5-0682-5B887FDE22A2}"/>
              </a:ext>
            </a:extLst>
          </p:cNvPr>
          <p:cNvSpPr txBox="1"/>
          <p:nvPr/>
        </p:nvSpPr>
        <p:spPr>
          <a:xfrm>
            <a:off x="6667099" y="5413017"/>
            <a:ext cx="16491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</a:rPr>
              <a:t>Kriegs-internierte in Schloss Hard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2022867-E250-89A2-FC35-28FEC012F6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6" y="2798601"/>
            <a:ext cx="2780628" cy="20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21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943" y="1467912"/>
            <a:ext cx="11598538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Industrie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90484" y="240781"/>
            <a:ext cx="1719950" cy="324673"/>
          </a:xfrm>
          <a:solidFill>
            <a:schemeClr val="bg1">
              <a:lumMod val="95000"/>
              <a:alpha val="59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19. / 20. Jhdt.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179812" y="2847019"/>
            <a:ext cx="3963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Dosenfabrik</a:t>
            </a:r>
          </a:p>
          <a:p>
            <a:pPr algn="ctr"/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Louis Sauter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4063548" y="2832480"/>
            <a:ext cx="3963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Möbelfabrik</a:t>
            </a:r>
          </a:p>
          <a:p>
            <a:pPr algn="ctr"/>
            <a:r>
              <a:rPr lang="de-CH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Jacques Goldinger</a:t>
            </a:r>
            <a:endParaRPr lang="de-CH" sz="2000" b="1" i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1D38FB-EA03-4FA5-0682-5B887FDE22A2}"/>
              </a:ext>
            </a:extLst>
          </p:cNvPr>
          <p:cNvSpPr txBox="1"/>
          <p:nvPr/>
        </p:nvSpPr>
        <p:spPr>
          <a:xfrm>
            <a:off x="8630652" y="2847018"/>
            <a:ext cx="2919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Waagenfabrik</a:t>
            </a:r>
          </a:p>
          <a:p>
            <a:pPr algn="ctr"/>
            <a:r>
              <a:rPr lang="de-CH" sz="2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Ammann AG</a:t>
            </a:r>
            <a:endParaRPr lang="de-CH" sz="2000" b="1" i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FBFB63A-CFBE-A0E9-FE48-C985D46765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43" y="3692073"/>
            <a:ext cx="3735708" cy="29941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C04FBD-C047-4CF9-97FD-6B5532AD52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370" y="3692073"/>
            <a:ext cx="3698242" cy="296482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FB571C1-3B3E-4672-B94E-547652D138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520" y="3692073"/>
            <a:ext cx="3736574" cy="29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67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36" y="219825"/>
            <a:ext cx="11598538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Weltkrieg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0331" y="6268967"/>
            <a:ext cx="1184143" cy="324673"/>
          </a:xfrm>
          <a:solidFill>
            <a:schemeClr val="bg1">
              <a:lumMod val="95000"/>
              <a:alpha val="82000"/>
            </a:schemeClr>
          </a:solidFill>
          <a:effectLst/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1939 - 45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F7A76D4-3826-5A44-E6F0-82B5D02A255C}"/>
              </a:ext>
            </a:extLst>
          </p:cNvPr>
          <p:cNvSpPr txBox="1"/>
          <p:nvPr/>
        </p:nvSpPr>
        <p:spPr>
          <a:xfrm>
            <a:off x="2741967" y="1705873"/>
            <a:ext cx="55784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Aktivdienst</a:t>
            </a:r>
          </a:p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Grenzschutztruppen</a:t>
            </a:r>
          </a:p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Festungsbauten in Ermatingen</a:t>
            </a:r>
          </a:p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Festungsgürtel um </a:t>
            </a:r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Kreuzlingen</a:t>
            </a:r>
          </a:p>
          <a:p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geschlossene Grenze</a:t>
            </a:r>
          </a:p>
          <a:p>
            <a:pPr algn="r"/>
            <a:endParaRPr lang="de-CH" sz="2000" b="1">
              <a:solidFill>
                <a:schemeClr val="bg1"/>
              </a:solidFill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de-CH" sz="2000" b="1">
              <a:solidFill>
                <a:schemeClr val="bg1"/>
              </a:solidFill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7EBDCFC-D82E-B9AB-4A14-A94C927ADE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56" y="3495859"/>
            <a:ext cx="2244962" cy="130334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ABD2AC-CCDB-8A77-1E06-6C5A7F3FCC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56" y="5027882"/>
            <a:ext cx="2244962" cy="156674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B63465-2EC4-0051-A219-3E0E1F1083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6" y="1525912"/>
            <a:ext cx="2244963" cy="17541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E3F10A0-1D1B-988C-2C98-870ED8D4A662}"/>
              </a:ext>
            </a:extLst>
          </p:cNvPr>
          <p:cNvSpPr txBox="1"/>
          <p:nvPr/>
        </p:nvSpPr>
        <p:spPr>
          <a:xfrm>
            <a:off x="2741967" y="5976455"/>
            <a:ext cx="5578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Flüchtling</a:t>
            </a:r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e; «das Boot ist voll»</a:t>
            </a:r>
            <a:endParaRPr lang="de-CH" sz="2000" b="1" i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e-CH"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Lebensmittelknappheit, «Anbauschlacht»</a:t>
            </a:r>
          </a:p>
          <a:p>
            <a:pPr algn="r"/>
            <a:endParaRPr lang="de-CH" sz="2000" b="1">
              <a:solidFill>
                <a:schemeClr val="bg1"/>
              </a:solidFill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de-CH" sz="2000" b="1">
              <a:solidFill>
                <a:schemeClr val="bg1"/>
              </a:solidFill>
              <a:highlight>
                <a:srgbClr val="C0C0C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83D60C-DC54-2390-DF25-DC74920A6A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672" y="3493217"/>
            <a:ext cx="2947736" cy="23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33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1126" y="4924450"/>
            <a:ext cx="7843943" cy="1772947"/>
          </a:xfrm>
          <a:noFill/>
        </p:spPr>
        <p:txBody>
          <a:bodyPr>
            <a:noAutofit/>
          </a:bodyPr>
          <a:lstStyle/>
          <a:p>
            <a:pPr algn="l"/>
            <a:r>
              <a:rPr lang="de-CH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Frauenstimm- und wahlrecht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4182" y="6187885"/>
            <a:ext cx="775692" cy="324673"/>
          </a:xfrm>
          <a:solidFill>
            <a:schemeClr val="bg1">
              <a:lumMod val="95000"/>
              <a:alpha val="82000"/>
            </a:schemeClr>
          </a:solidFill>
          <a:effectLst/>
        </p:spPr>
        <p:txBody>
          <a:bodyPr>
            <a:noAutofit/>
          </a:bodyPr>
          <a:lstStyle/>
          <a:p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116150" y="75937"/>
            <a:ext cx="784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Fortschreitende Gleichberechtigung, sogar in Ermatingen:</a:t>
            </a:r>
          </a:p>
          <a:p>
            <a:endParaRPr lang="de-CH" sz="2000" b="1">
              <a:solidFill>
                <a:srgbClr val="46273B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33CD749-6022-9D39-4FCC-78068AA4529A}"/>
              </a:ext>
            </a:extLst>
          </p:cNvPr>
          <p:cNvSpPr txBox="1"/>
          <p:nvPr/>
        </p:nvSpPr>
        <p:spPr>
          <a:xfrm>
            <a:off x="10216571" y="160603"/>
            <a:ext cx="1801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Ermatingen:</a:t>
            </a:r>
          </a:p>
          <a:p>
            <a:pPr algn="r"/>
            <a:endParaRPr lang="de-CH" sz="1000" b="1" i="0">
              <a:solidFill>
                <a:schemeClr val="bg1">
                  <a:lumMod val="9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 algn="r"/>
            <a:r>
              <a:rPr lang="de-CH" sz="2000" b="1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</a:rPr>
              <a:t>147 ja</a:t>
            </a:r>
          </a:p>
          <a:p>
            <a:pPr algn="r"/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</a:rPr>
              <a:t>160 nein</a:t>
            </a:r>
          </a:p>
          <a:p>
            <a:endParaRPr lang="de-CH" sz="2000" b="1">
              <a:solidFill>
                <a:srgbClr val="46273B"/>
              </a:solidFill>
              <a:latin typeface="Open Sans" panose="020B060603050402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E5C8413-9AF2-DB46-CA6E-964A83671A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77" y="4118456"/>
            <a:ext cx="3082490" cy="24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25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2099" y="548456"/>
            <a:ext cx="2564356" cy="1057419"/>
          </a:xfrm>
        </p:spPr>
        <p:txBody>
          <a:bodyPr>
            <a:normAutofit fontScale="90000"/>
          </a:bodyPr>
          <a:lstStyle/>
          <a:p>
            <a:r>
              <a:rPr lang="de-C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Eiszeit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456" y="384643"/>
            <a:ext cx="1862165" cy="327626"/>
          </a:xfrm>
          <a:solidFill>
            <a:schemeClr val="bg1">
              <a:lumMod val="95000"/>
              <a:alpha val="74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20’000 v. Chr.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880603-2108-77B7-6507-FEF17C5003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56" y="1023299"/>
            <a:ext cx="3208543" cy="19796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8CBB128-ACC1-9A09-2C6F-5791554F80E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0911" y="1023299"/>
            <a:ext cx="2658599" cy="194976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D47DFD1-328B-26BB-0F9E-7E7CF14F23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56" y="3149672"/>
            <a:ext cx="4405202" cy="353076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5248AC-5043-801D-4DE6-8F63AA7A63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449" y="3149672"/>
            <a:ext cx="4400061" cy="35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7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231" y="5532970"/>
            <a:ext cx="11598538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r>
              <a:rPr lang="de-CH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heutige Dorfentwicklung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06602" y="4943723"/>
            <a:ext cx="3550167" cy="324673"/>
          </a:xfrm>
          <a:solidFill>
            <a:schemeClr val="bg1">
              <a:lumMod val="95000"/>
              <a:alpha val="82000"/>
            </a:schemeClr>
          </a:solidFill>
          <a:effectLst/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 die Jahrtausendwende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7862282" y="177617"/>
            <a:ext cx="411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b="1" i="0">
              <a:solidFill>
                <a:schemeClr val="accent6">
                  <a:lumMod val="75000"/>
                </a:schemeClr>
              </a:solidFill>
              <a:effectLst/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pPr algn="r"/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Neuansiedlung von KMUs</a:t>
            </a:r>
            <a:b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Dienstleistungszentren</a:t>
            </a:r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4B325B-645E-0A91-B836-9747939A1728}"/>
              </a:ext>
            </a:extLst>
          </p:cNvPr>
          <p:cNvSpPr txBox="1"/>
          <p:nvPr/>
        </p:nvSpPr>
        <p:spPr>
          <a:xfrm>
            <a:off x="384054" y="3131971"/>
            <a:ext cx="66038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Rückgang von:</a:t>
            </a:r>
            <a:b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</a:br>
            <a:endParaRPr lang="de-CH" sz="2000" b="1" i="0">
              <a:solidFill>
                <a:schemeClr val="accent6">
                  <a:lumMod val="75000"/>
                </a:schemeClr>
              </a:solidFill>
              <a:effectLst/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- Fischerei, Landwirtschaft</a:t>
            </a:r>
            <a:b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- Industrie</a:t>
            </a:r>
            <a:b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- Gaststätten, Einkaufsläden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73EE85-EE00-12CC-2988-AFDFD1C5E66A}"/>
              </a:ext>
            </a:extLst>
          </p:cNvPr>
          <p:cNvSpPr txBox="1"/>
          <p:nvPr/>
        </p:nvSpPr>
        <p:spPr>
          <a:xfrm>
            <a:off x="374425" y="4598229"/>
            <a:ext cx="716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2000" b="1" i="0">
              <a:solidFill>
                <a:schemeClr val="accent6">
                  <a:lumMod val="75000"/>
                </a:schemeClr>
              </a:solidFill>
              <a:effectLst/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Verdoppelung der Einwohnerzahl und </a:t>
            </a:r>
            <a:r>
              <a:rPr lang="de-CH" sz="2000" b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Wohnraum</a:t>
            </a:r>
            <a:endParaRPr lang="de-CH" sz="2000" b="1" i="0">
              <a:solidFill>
                <a:schemeClr val="accent6">
                  <a:lumMod val="75000"/>
                </a:schemeClr>
              </a:solidFill>
              <a:effectLst/>
              <a:highlight>
                <a:srgbClr val="C0C0C0"/>
              </a:highlight>
              <a:latin typeface="Open Sans" panose="020B0606030504020204" pitchFamily="34" charset="0"/>
            </a:endParaRP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329B217-1354-BA54-94CA-1FAB651D1474}"/>
              </a:ext>
            </a:extLst>
          </p:cNvPr>
          <p:cNvSpPr txBox="1"/>
          <p:nvPr/>
        </p:nvSpPr>
        <p:spPr>
          <a:xfrm>
            <a:off x="7833407" y="4066988"/>
            <a:ext cx="411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2000" b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  <a:t>Pendler</a:t>
            </a:r>
            <a:br>
              <a:rPr lang="de-CH" sz="2000" b="1">
                <a:solidFill>
                  <a:schemeClr val="accent6">
                    <a:lumMod val="75000"/>
                  </a:schemeClr>
                </a:solidFill>
                <a:highlight>
                  <a:srgbClr val="C0C0C0"/>
                </a:highligh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accent6">
                    <a:lumMod val="75000"/>
                  </a:schemeClr>
                </a:solidFill>
                <a:effectLst/>
                <a:highlight>
                  <a:srgbClr val="C0C0C0"/>
                </a:highlight>
                <a:latin typeface="Open Sans" panose="020B0606030504020204" pitchFamily="34" charset="0"/>
              </a:rPr>
              <a:t>Motorisierung</a:t>
            </a:r>
          </a:p>
          <a:p>
            <a:endParaRPr lang="de-CH" sz="2000" b="1">
              <a:solidFill>
                <a:srgbClr val="46273B"/>
              </a:solidFill>
              <a:highlight>
                <a:srgbClr val="C0C0C0"/>
              </a:highlight>
              <a:latin typeface="Open Sans" panose="020B0606030504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50F6FB5-216B-4906-CDCF-AB53C50E1F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906" y="1273170"/>
            <a:ext cx="1528863" cy="40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60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7170" y="617743"/>
            <a:ext cx="5751954" cy="1057419"/>
          </a:xfrm>
          <a:solidFill>
            <a:schemeClr val="bg1">
              <a:lumMod val="85000"/>
              <a:alpha val="62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b="1">
                <a:solidFill>
                  <a:srgbClr val="E0B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Digitalisierung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26804" y="6187885"/>
            <a:ext cx="862320" cy="324673"/>
          </a:xfrm>
          <a:solidFill>
            <a:schemeClr val="bg1">
              <a:lumMod val="95000"/>
              <a:alpha val="82000"/>
            </a:schemeClr>
          </a:solidFill>
          <a:effectLst/>
        </p:spPr>
        <p:txBody>
          <a:bodyPr>
            <a:noAutofit/>
          </a:bodyPr>
          <a:lstStyle/>
          <a:p>
            <a:pPr algn="r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heute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0B5A3DF-41EE-8367-C719-06E372CFF759}"/>
              </a:ext>
            </a:extLst>
          </p:cNvPr>
          <p:cNvSpPr txBox="1"/>
          <p:nvPr/>
        </p:nvSpPr>
        <p:spPr>
          <a:xfrm>
            <a:off x="4348057" y="166265"/>
            <a:ext cx="7843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i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Was geht denn aus der heutigen Zeit in die Geschichte ein...?</a:t>
            </a:r>
          </a:p>
          <a:p>
            <a:endParaRPr lang="de-CH" sz="2000" b="1">
              <a:solidFill>
                <a:srgbClr val="46273B"/>
              </a:solidFill>
              <a:latin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1DE136-28A2-AC20-7FFD-D702BECDAA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763" y="1848051"/>
            <a:ext cx="3601361" cy="28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13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B54C6AD-6D59-30AB-0B6D-37C552854B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749" y="492100"/>
            <a:ext cx="5518502" cy="60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7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45176"/>
            <a:ext cx="12192001" cy="1057419"/>
          </a:xfrm>
        </p:spPr>
        <p:txBody>
          <a:bodyPr>
            <a:noAutofit/>
          </a:bodyPr>
          <a:lstStyle/>
          <a:p>
            <a:r>
              <a:rPr lang="de-CH" sz="4800" b="1">
                <a:solidFill>
                  <a:srgbClr val="A893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Pfahlbauer im Bügen und Westerfeld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956" y="2964119"/>
            <a:ext cx="2042947" cy="319855"/>
          </a:xfrm>
          <a:solidFill>
            <a:schemeClr val="bg1">
              <a:lumMod val="95000"/>
              <a:alpha val="64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de-CH" sz="2000" b="1">
                <a:solidFill>
                  <a:schemeClr val="bg1">
                    <a:lumMod val="50000"/>
                  </a:schemeClr>
                </a:solidFill>
              </a:rPr>
              <a:t>4’000 - 800 v. Chr.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90BB68-3A79-6A67-570E-3DC3DF7852DB}"/>
              </a:ext>
            </a:extLst>
          </p:cNvPr>
          <p:cNvSpPr txBox="1"/>
          <p:nvPr/>
        </p:nvSpPr>
        <p:spPr>
          <a:xfrm>
            <a:off x="7992190" y="4439351"/>
            <a:ext cx="4067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Spätsteinzeit - Bronzezeit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Pegel 2m tiefer;</a:t>
            </a:r>
            <a:b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das Dorf stand am Ufer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Subsistenzwirtschaft:</a:t>
            </a:r>
            <a:b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</a:b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jagen, fischen, sammeln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zunehmend Ackerbau und Viehzucht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7DF4EF-3D86-59BD-923B-6DFD720545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55" y="3429000"/>
            <a:ext cx="4068541" cy="32571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C573CD-0CD4-002E-17B2-634F830084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9473" y="3984859"/>
            <a:ext cx="3369483" cy="270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4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218" y="140942"/>
            <a:ext cx="12218707" cy="1057419"/>
          </a:xfrm>
        </p:spPr>
        <p:txBody>
          <a:bodyPr/>
          <a:lstStyle/>
          <a:p>
            <a:pPr algn="l"/>
            <a:r>
              <a:rPr lang="de-CH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Alamannen und Franken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3775" y="6233633"/>
            <a:ext cx="4651830" cy="376717"/>
          </a:xfrm>
          <a:solidFill>
            <a:schemeClr val="bg1">
              <a:lumMod val="95000"/>
              <a:alpha val="82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Alamannen ab 400; Franken ab 537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90BB68-3A79-6A67-570E-3DC3DF7852DB}"/>
              </a:ext>
            </a:extLst>
          </p:cNvPr>
          <p:cNvSpPr txBox="1"/>
          <p:nvPr/>
        </p:nvSpPr>
        <p:spPr>
          <a:xfrm>
            <a:off x="1767575" y="1162601"/>
            <a:ext cx="9903315" cy="106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 ca. 400 n.Chr. Ansiedelung der Alamannen, ein Stamm der Germanen, zwischen den römischen Kastellen, auch bei uns in Ermatingen</a:t>
            </a:r>
          </a:p>
          <a:p>
            <a:pPr>
              <a:lnSpc>
                <a:spcPct val="107000"/>
              </a:lnSpc>
            </a:pPr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 537 unter der Herrschaft der Franken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B7C92D-DE14-38E3-7289-B4BCB962DA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8" y="1318443"/>
            <a:ext cx="1184732" cy="8587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D1A084B-DC11-BC05-BD68-029EA6164B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390" y="4673090"/>
            <a:ext cx="1515283" cy="19372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98D677-2508-22A6-81FA-13C591577877}"/>
              </a:ext>
            </a:extLst>
          </p:cNvPr>
          <p:cNvSpPr txBox="1"/>
          <p:nvPr/>
        </p:nvSpPr>
        <p:spPr>
          <a:xfrm>
            <a:off x="7397054" y="4574947"/>
            <a:ext cx="4651830" cy="734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</a:pPr>
            <a:r>
              <a:rPr lang="de-CH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von nun an </a:t>
            </a:r>
            <a:br>
              <a:rPr lang="de-CH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wird hier deutsch gesprochen</a:t>
            </a:r>
            <a:r>
              <a:rPr lang="de-CH" sz="2000" b="1" i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57A603F-5025-7B37-EE22-4BAF7BE7B80B}"/>
              </a:ext>
            </a:extLst>
          </p:cNvPr>
          <p:cNvSpPr txBox="1"/>
          <p:nvPr/>
        </p:nvSpPr>
        <p:spPr>
          <a:xfrm>
            <a:off x="7343775" y="5309828"/>
            <a:ext cx="4705109" cy="734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</a:pPr>
            <a:r>
              <a:rPr lang="de-CH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die Franken teilen ihr grosses Reich in Gaue auf &gt; 744 Durgaugensis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9CFEFA8-D7EF-9BD5-A0AB-A3246485B7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64" y="2751605"/>
            <a:ext cx="4811079" cy="38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8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731" y="140941"/>
            <a:ext cx="3586676" cy="946714"/>
          </a:xfrm>
          <a:solidFill>
            <a:schemeClr val="bg1">
              <a:lumMod val="95000"/>
              <a:alpha val="88000"/>
            </a:schemeClr>
          </a:solidFill>
        </p:spPr>
        <p:txBody>
          <a:bodyPr>
            <a:normAutofit fontScale="90000"/>
          </a:bodyPr>
          <a:lstStyle/>
          <a:p>
            <a:pPr algn="r"/>
            <a:br>
              <a:rPr lang="de-CH" b="1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CH" sz="5800" b="1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Eburmuot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47698" y="3416303"/>
            <a:ext cx="1770709" cy="376716"/>
          </a:xfrm>
          <a:solidFill>
            <a:schemeClr val="bg1">
              <a:lumMod val="95000"/>
              <a:alpha val="80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 ca. 500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90BB68-3A79-6A67-570E-3DC3DF7852DB}"/>
              </a:ext>
            </a:extLst>
          </p:cNvPr>
          <p:cNvSpPr txBox="1"/>
          <p:nvPr/>
        </p:nvSpPr>
        <p:spPr>
          <a:xfrm>
            <a:off x="1350273" y="5655355"/>
            <a:ext cx="7081458" cy="1064202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</a:pPr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«Ermatingen» heisst «bei den Leuten des Ebermuot»,</a:t>
            </a:r>
          </a:p>
          <a:p>
            <a:pPr algn="r">
              <a:lnSpc>
                <a:spcPct val="107000"/>
              </a:lnSpc>
            </a:pPr>
            <a:r>
              <a:rPr lang="de-CH" sz="2000" b="1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 </a:t>
            </a:r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war</a:t>
            </a:r>
            <a:r>
              <a:rPr lang="de-CH" sz="2000" b="1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der Mann mit dem </a:t>
            </a:r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«Mut eines Ebers».</a:t>
            </a:r>
          </a:p>
          <a:p>
            <a:pPr algn="r">
              <a:lnSpc>
                <a:spcPct val="107000"/>
              </a:lnSpc>
            </a:pPr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</a:t>
            </a:r>
            <a:r>
              <a:rPr lang="de-CH" sz="2000" b="1">
                <a:solidFill>
                  <a:schemeClr val="bg1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öchstwahrscheinlich war er hier begraben worden.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0B4099-1338-9D53-24C4-69F54E8D70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9324" y="5265019"/>
            <a:ext cx="995163" cy="14641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7865936-2232-767E-769B-3CA16BAE35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150" y="4850445"/>
            <a:ext cx="2454818" cy="6850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7EE4A2F-58CE-DE5F-7F31-B91A8B7E7A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82" y="4471307"/>
            <a:ext cx="1185537" cy="1064203"/>
          </a:xfrm>
          <a:prstGeom prst="rect">
            <a:avLst/>
          </a:pr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id="{21C0F1DD-9494-E3DE-4319-B1C2B99744C0}"/>
              </a:ext>
            </a:extLst>
          </p:cNvPr>
          <p:cNvSpPr txBox="1">
            <a:spLocks/>
          </p:cNvSpPr>
          <p:nvPr/>
        </p:nvSpPr>
        <p:spPr>
          <a:xfrm>
            <a:off x="8643486" y="1197875"/>
            <a:ext cx="3355672" cy="376717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erste Ermatinger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AC9185-0019-CCBD-C056-3101481A11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196" y="4055674"/>
            <a:ext cx="3318211" cy="26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924" y="32445"/>
            <a:ext cx="11806990" cy="1057419"/>
          </a:xfrm>
        </p:spPr>
        <p:txBody>
          <a:bodyPr>
            <a:normAutofit fontScale="90000"/>
          </a:bodyPr>
          <a:lstStyle/>
          <a:p>
            <a:pPr algn="l"/>
            <a:r>
              <a:rPr lang="de-CH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Gründung des Klosters Reichenau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5817" y="1089864"/>
            <a:ext cx="683364" cy="408693"/>
          </a:xfr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de-CH" b="1">
                <a:solidFill>
                  <a:schemeClr val="bg1">
                    <a:lumMod val="50000"/>
                  </a:schemeClr>
                </a:solidFill>
              </a:rPr>
              <a:t>724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C90BB68-3A79-6A67-570E-3DC3DF7852DB}"/>
              </a:ext>
            </a:extLst>
          </p:cNvPr>
          <p:cNvSpPr txBox="1"/>
          <p:nvPr/>
        </p:nvSpPr>
        <p:spPr>
          <a:xfrm>
            <a:off x="312819" y="1362566"/>
            <a:ext cx="5032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Gründung des Klosters</a:t>
            </a:r>
            <a:b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Reichenau 724</a:t>
            </a:r>
            <a:b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</a:b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durch Karl Martell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824AB2-ED78-B823-82BB-B86B8BFBDE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546" y="4276607"/>
            <a:ext cx="3350753" cy="24522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3451769" y="5835270"/>
            <a:ext cx="50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erste schriftliche Erwähnung</a:t>
            </a:r>
            <a:r>
              <a:rPr lang="de-CH" sz="2000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 </a:t>
            </a:r>
            <a:r>
              <a:rPr lang="de-CH" sz="2000" b="1" i="0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eines Thurgauer Dorfes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49E6FB-3ACF-5901-D8DC-E4EDF0729E41}"/>
              </a:ext>
            </a:extLst>
          </p:cNvPr>
          <p:cNvSpPr txBox="1"/>
          <p:nvPr/>
        </p:nvSpPr>
        <p:spPr>
          <a:xfrm>
            <a:off x="312819" y="2528423"/>
            <a:ext cx="503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Ermatingen dazugehörendes Untertanengebiet</a:t>
            </a:r>
            <a:endParaRPr lang="de-CH" sz="2000" b="1" i="0">
              <a:solidFill>
                <a:srgbClr val="F9F5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C7FE5-DCF2-004B-BFC5-E3711E05B9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12" y="4156746"/>
            <a:ext cx="3212143" cy="257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9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710" y="173562"/>
            <a:ext cx="4729212" cy="937403"/>
          </a:xfrm>
          <a:noFill/>
        </p:spPr>
        <p:txBody>
          <a:bodyPr>
            <a:normAutofit/>
          </a:bodyPr>
          <a:lstStyle/>
          <a:p>
            <a:pPr algn="r"/>
            <a:r>
              <a:rPr lang="de-CH" b="1">
                <a:solidFill>
                  <a:srgbClr val="F9F5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Kehlhof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3991" y="6361796"/>
            <a:ext cx="2108411" cy="321889"/>
          </a:xfrm>
          <a:solidFill>
            <a:schemeClr val="bg1">
              <a:lumMod val="95000"/>
              <a:alpha val="84000"/>
            </a:schemeClr>
          </a:solidFill>
        </p:spPr>
        <p:txBody>
          <a:bodyPr>
            <a:noAutofit/>
          </a:bodyPr>
          <a:lstStyle/>
          <a:p>
            <a:r>
              <a:rPr lang="de-CH" sz="20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724 – 19. Jhdt.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EE848D9-3290-CE62-8D63-1E9EC7E403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91" y="3619099"/>
            <a:ext cx="3828983" cy="30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1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007FE-F18B-0C12-B2AE-ED2C342B0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7069" y="4079687"/>
            <a:ext cx="3595036" cy="935075"/>
          </a:xfrm>
          <a:solidFill>
            <a:schemeClr val="bg1">
              <a:lumMod val="95000"/>
              <a:alpha val="48000"/>
            </a:schemeClr>
          </a:solidFill>
        </p:spPr>
        <p:txBody>
          <a:bodyPr/>
          <a:lstStyle/>
          <a:p>
            <a:pPr algn="l"/>
            <a:r>
              <a:rPr lang="de-CH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Fischerei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5C2B71-1414-0A5B-B377-EEEC325C1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1514" y="4682300"/>
            <a:ext cx="1907411" cy="332462"/>
          </a:xfrm>
          <a:solidFill>
            <a:schemeClr val="bg1">
              <a:lumMod val="95000"/>
              <a:alpha val="32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de-CH" sz="1800" b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 ins 20. Jhdt.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ED8053-E6C1-EFCA-72A0-1ACB6D44BB41}"/>
              </a:ext>
            </a:extLst>
          </p:cNvPr>
          <p:cNvSpPr txBox="1"/>
          <p:nvPr/>
        </p:nvSpPr>
        <p:spPr>
          <a:xfrm>
            <a:off x="4827069" y="5208719"/>
            <a:ext cx="6122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bis ins 20. Jhdt. der wichtigste Erwerbszweig im Dorf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b="1" i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hier die Gemeinschaftsfischerei auf Gang-fische mit der Segi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CF0AFD-7E91-1A0D-5545-FBE310D852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003" y="4079687"/>
            <a:ext cx="3059887" cy="24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6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Microsoft Office PowerPoint</Application>
  <PresentationFormat>Breitbild</PresentationFormat>
  <Paragraphs>251</Paragraphs>
  <Slides>32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Office</vt:lpstr>
      <vt:lpstr>Die Geschichte von Ermatingen in 30 Bildern</vt:lpstr>
      <vt:lpstr>Die Vulkane im Hegau</vt:lpstr>
      <vt:lpstr>Eiszeit</vt:lpstr>
      <vt:lpstr>Pfahlbauer im Bügen und Westerfeld</vt:lpstr>
      <vt:lpstr>Alamannen und Franken</vt:lpstr>
      <vt:lpstr> Eburmuot</vt:lpstr>
      <vt:lpstr>Gründung des Klosters Reichenau</vt:lpstr>
      <vt:lpstr>der Kehlhof</vt:lpstr>
      <vt:lpstr>Fischerei</vt:lpstr>
      <vt:lpstr>Rebbau</vt:lpstr>
      <vt:lpstr>Landwirschaft für den Selbstbedarf</vt:lpstr>
      <vt:lpstr>Konzil von Konstanz</vt:lpstr>
      <vt:lpstr>Die Eidgenossen erobern den Thurgau</vt:lpstr>
      <vt:lpstr>Schlacht bei Schwaderloh</vt:lpstr>
      <vt:lpstr>Reformation und Gegen- reformation</vt:lpstr>
      <vt:lpstr>Schule</vt:lpstr>
      <vt:lpstr> Marktrecht   </vt:lpstr>
      <vt:lpstr>Schifffahrt</vt:lpstr>
      <vt:lpstr> Oh Thurgau, du Heimat!</vt:lpstr>
      <vt:lpstr>Hochwasser, Hungersnot</vt:lpstr>
      <vt:lpstr>Strassenbau</vt:lpstr>
      <vt:lpstr>Louis Napoleon</vt:lpstr>
      <vt:lpstr>Handwerk und Berufe</vt:lpstr>
      <vt:lpstr>Eisenbahn</vt:lpstr>
      <vt:lpstr>PowerPoint-Präsentation</vt:lpstr>
      <vt:lpstr>1. Weltkrieg</vt:lpstr>
      <vt:lpstr>Industrie</vt:lpstr>
      <vt:lpstr>2. Weltkrieg</vt:lpstr>
      <vt:lpstr>Das Frauenstimm- und wahlrecht</vt:lpstr>
      <vt:lpstr>heutige Dorfentwicklung</vt:lpstr>
      <vt:lpstr>Digitalisierung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Fam Keller</dc:creator>
  <cp:lastModifiedBy>Fam Keller</cp:lastModifiedBy>
  <cp:revision>55</cp:revision>
  <dcterms:created xsi:type="dcterms:W3CDTF">2023-03-24T13:47:59Z</dcterms:created>
  <dcterms:modified xsi:type="dcterms:W3CDTF">2023-06-15T18:41:49Z</dcterms:modified>
</cp:coreProperties>
</file>